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5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5437C1-5D1E-40D3-A4E3-CDAC5C85140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9C8F40-CD8F-4920-A253-5FC0C0606B84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3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Современный Булгакову мир Москвы 30-х годов ХХ века</a:t>
          </a:r>
          <a:endParaRPr lang="ru-RU" sz="3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8F13AE-ED1C-4411-BE5C-91F941F7C2DB}" type="parTrans" cxnId="{D00D8BCA-B20A-406E-98C4-2900935706FF}">
      <dgm:prSet/>
      <dgm:spPr/>
      <dgm:t>
        <a:bodyPr/>
        <a:lstStyle/>
        <a:p>
          <a:endParaRPr lang="ru-RU"/>
        </a:p>
      </dgm:t>
    </dgm:pt>
    <dgm:pt modelId="{A9597DB0-59A3-42A5-A3C1-228CE46FD156}" type="sibTrans" cxnId="{D00D8BCA-B20A-406E-98C4-2900935706FF}">
      <dgm:prSet/>
      <dgm:spPr/>
      <dgm:t>
        <a:bodyPr/>
        <a:lstStyle/>
        <a:p>
          <a:endParaRPr lang="ru-RU"/>
        </a:p>
      </dgm:t>
    </dgm:pt>
    <dgm:pt modelId="{E7DB16C1-83F4-4976-ACA4-B55DBE2434AA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Древний </a:t>
          </a:r>
          <a:r>
            <a:rPr lang="ru-RU" sz="36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Ершалаимский</a:t>
          </a:r>
          <a:r>
            <a: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мир</a:t>
          </a:r>
          <a:endParaRPr lang="ru-RU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2B588A-A3CD-4E4E-BD36-74F16C1A6040}" type="parTrans" cxnId="{C6CD926C-315F-4BEE-BBDE-CD9E539A4BD7}">
      <dgm:prSet/>
      <dgm:spPr/>
      <dgm:t>
        <a:bodyPr/>
        <a:lstStyle/>
        <a:p>
          <a:endParaRPr lang="ru-RU"/>
        </a:p>
      </dgm:t>
    </dgm:pt>
    <dgm:pt modelId="{E09D16B7-DFA0-4058-B565-CCACD718519C}" type="sibTrans" cxnId="{C6CD926C-315F-4BEE-BBDE-CD9E539A4BD7}">
      <dgm:prSet/>
      <dgm:spPr/>
      <dgm:t>
        <a:bodyPr/>
        <a:lstStyle/>
        <a:p>
          <a:endParaRPr lang="ru-RU"/>
        </a:p>
      </dgm:t>
    </dgm:pt>
    <dgm:pt modelId="{D5BBC330-B6BE-43F5-90EB-1817C820AD00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Вечный, потусторонний мир</a:t>
          </a:r>
          <a:endParaRPr lang="ru-RU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E9FD08-80E8-4999-821E-3BD5385F613D}" type="parTrans" cxnId="{58502E7E-94C6-4FDA-BFB3-167B247DCF66}">
      <dgm:prSet/>
      <dgm:spPr/>
      <dgm:t>
        <a:bodyPr/>
        <a:lstStyle/>
        <a:p>
          <a:endParaRPr lang="ru-RU"/>
        </a:p>
      </dgm:t>
    </dgm:pt>
    <dgm:pt modelId="{84F94862-4D32-4924-A1F2-921A73BA1962}" type="sibTrans" cxnId="{58502E7E-94C6-4FDA-BFB3-167B247DCF66}">
      <dgm:prSet/>
      <dgm:spPr/>
      <dgm:t>
        <a:bodyPr/>
        <a:lstStyle/>
        <a:p>
          <a:endParaRPr lang="ru-RU"/>
        </a:p>
      </dgm:t>
    </dgm:pt>
    <dgm:pt modelId="{27C42FB0-0AA3-43DD-A751-51A78D72728F}" type="pres">
      <dgm:prSet presAssocID="{BF5437C1-5D1E-40D3-A4E3-CDAC5C851404}" presName="linear" presStyleCnt="0">
        <dgm:presLayoutVars>
          <dgm:dir/>
          <dgm:animLvl val="lvl"/>
          <dgm:resizeHandles val="exact"/>
        </dgm:presLayoutVars>
      </dgm:prSet>
      <dgm:spPr/>
    </dgm:pt>
    <dgm:pt modelId="{A6188FDD-7A4E-4C54-8544-BA1B955CD938}" type="pres">
      <dgm:prSet presAssocID="{7A9C8F40-CD8F-4920-A253-5FC0C0606B84}" presName="parentLin" presStyleCnt="0"/>
      <dgm:spPr/>
    </dgm:pt>
    <dgm:pt modelId="{5F308F72-9BB9-4EE5-92C8-18DA84FBE776}" type="pres">
      <dgm:prSet presAssocID="{7A9C8F40-CD8F-4920-A253-5FC0C0606B84}" presName="parentLeftMargin" presStyleLbl="node1" presStyleIdx="0" presStyleCnt="3"/>
      <dgm:spPr/>
    </dgm:pt>
    <dgm:pt modelId="{394520CB-ABC0-4F09-8FF7-78B160DD09A1}" type="pres">
      <dgm:prSet presAssocID="{7A9C8F40-CD8F-4920-A253-5FC0C0606B8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B71E890-3FEA-483C-A307-7006F67878A3}" type="pres">
      <dgm:prSet presAssocID="{7A9C8F40-CD8F-4920-A253-5FC0C0606B84}" presName="negativeSpace" presStyleCnt="0"/>
      <dgm:spPr/>
    </dgm:pt>
    <dgm:pt modelId="{F4FB6799-AC3E-47BE-9144-2E5FEC37A5CC}" type="pres">
      <dgm:prSet presAssocID="{7A9C8F40-CD8F-4920-A253-5FC0C0606B84}" presName="childText" presStyleLbl="conFgAcc1" presStyleIdx="0" presStyleCnt="3">
        <dgm:presLayoutVars>
          <dgm:bulletEnabled val="1"/>
        </dgm:presLayoutVars>
      </dgm:prSet>
      <dgm:spPr/>
    </dgm:pt>
    <dgm:pt modelId="{3EE4BC96-BA2B-4D5E-BF05-0F1FC12FC7BE}" type="pres">
      <dgm:prSet presAssocID="{A9597DB0-59A3-42A5-A3C1-228CE46FD156}" presName="spaceBetweenRectangles" presStyleCnt="0"/>
      <dgm:spPr/>
    </dgm:pt>
    <dgm:pt modelId="{7B433E8F-3417-45BD-9A4C-A108C9FC0122}" type="pres">
      <dgm:prSet presAssocID="{E7DB16C1-83F4-4976-ACA4-B55DBE2434AA}" presName="parentLin" presStyleCnt="0"/>
      <dgm:spPr/>
    </dgm:pt>
    <dgm:pt modelId="{75499E8E-C614-4C87-87D8-51EE66CBF207}" type="pres">
      <dgm:prSet presAssocID="{E7DB16C1-83F4-4976-ACA4-B55DBE2434AA}" presName="parentLeftMargin" presStyleLbl="node1" presStyleIdx="0" presStyleCnt="3"/>
      <dgm:spPr/>
    </dgm:pt>
    <dgm:pt modelId="{A826C542-943C-473F-A911-A8EC40C9CAB2}" type="pres">
      <dgm:prSet presAssocID="{E7DB16C1-83F4-4976-ACA4-B55DBE2434AA}" presName="parentText" presStyleLbl="node1" presStyleIdx="1" presStyleCnt="3" custScaleX="99746">
        <dgm:presLayoutVars>
          <dgm:chMax val="0"/>
          <dgm:bulletEnabled val="1"/>
        </dgm:presLayoutVars>
      </dgm:prSet>
      <dgm:spPr/>
    </dgm:pt>
    <dgm:pt modelId="{084AF352-C17E-4B04-89B7-14FD84ABE906}" type="pres">
      <dgm:prSet presAssocID="{E7DB16C1-83F4-4976-ACA4-B55DBE2434AA}" presName="negativeSpace" presStyleCnt="0"/>
      <dgm:spPr/>
    </dgm:pt>
    <dgm:pt modelId="{12992863-793C-407A-A063-B941E3C4DDBA}" type="pres">
      <dgm:prSet presAssocID="{E7DB16C1-83F4-4976-ACA4-B55DBE2434AA}" presName="childText" presStyleLbl="conFgAcc1" presStyleIdx="1" presStyleCnt="3">
        <dgm:presLayoutVars>
          <dgm:bulletEnabled val="1"/>
        </dgm:presLayoutVars>
      </dgm:prSet>
      <dgm:spPr/>
    </dgm:pt>
    <dgm:pt modelId="{09B20C86-3E36-43F5-9C64-F5350C7C9E29}" type="pres">
      <dgm:prSet presAssocID="{E09D16B7-DFA0-4058-B565-CCACD718519C}" presName="spaceBetweenRectangles" presStyleCnt="0"/>
      <dgm:spPr/>
    </dgm:pt>
    <dgm:pt modelId="{70849243-9187-4E8E-AECF-589E2B5C4690}" type="pres">
      <dgm:prSet presAssocID="{D5BBC330-B6BE-43F5-90EB-1817C820AD00}" presName="parentLin" presStyleCnt="0"/>
      <dgm:spPr/>
    </dgm:pt>
    <dgm:pt modelId="{9EB69BBF-B746-4A91-AD30-57763D62DB79}" type="pres">
      <dgm:prSet presAssocID="{D5BBC330-B6BE-43F5-90EB-1817C820AD00}" presName="parentLeftMargin" presStyleLbl="node1" presStyleIdx="1" presStyleCnt="3"/>
      <dgm:spPr/>
    </dgm:pt>
    <dgm:pt modelId="{5CA6371E-9E3F-43F7-A04C-5CD042AE2C76}" type="pres">
      <dgm:prSet presAssocID="{D5BBC330-B6BE-43F5-90EB-1817C820AD0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4FCC1DB-8591-48E0-88C3-B01C8839BC5E}" type="pres">
      <dgm:prSet presAssocID="{D5BBC330-B6BE-43F5-90EB-1817C820AD00}" presName="negativeSpace" presStyleCnt="0"/>
      <dgm:spPr/>
    </dgm:pt>
    <dgm:pt modelId="{BF4C2771-E4BD-4991-BA8F-0A2A8877B651}" type="pres">
      <dgm:prSet presAssocID="{D5BBC330-B6BE-43F5-90EB-1817C820AD0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BE0ED8C-3C73-4640-B52E-8260D43BEE73}" type="presOf" srcId="{E7DB16C1-83F4-4976-ACA4-B55DBE2434AA}" destId="{A826C542-943C-473F-A911-A8EC40C9CAB2}" srcOrd="1" destOrd="0" presId="urn:microsoft.com/office/officeart/2005/8/layout/list1"/>
    <dgm:cxn modelId="{21A6694C-79A0-4204-8727-E5244998CEEC}" type="presOf" srcId="{E7DB16C1-83F4-4976-ACA4-B55DBE2434AA}" destId="{75499E8E-C614-4C87-87D8-51EE66CBF207}" srcOrd="0" destOrd="0" presId="urn:microsoft.com/office/officeart/2005/8/layout/list1"/>
    <dgm:cxn modelId="{E2C5A7AE-D06A-46D8-A400-66F84FEF121F}" type="presOf" srcId="{D5BBC330-B6BE-43F5-90EB-1817C820AD00}" destId="{9EB69BBF-B746-4A91-AD30-57763D62DB79}" srcOrd="0" destOrd="0" presId="urn:microsoft.com/office/officeart/2005/8/layout/list1"/>
    <dgm:cxn modelId="{518D447A-02A9-44A8-B190-FE03D8A9BE84}" type="presOf" srcId="{BF5437C1-5D1E-40D3-A4E3-CDAC5C851404}" destId="{27C42FB0-0AA3-43DD-A751-51A78D72728F}" srcOrd="0" destOrd="0" presId="urn:microsoft.com/office/officeart/2005/8/layout/list1"/>
    <dgm:cxn modelId="{D00D8BCA-B20A-406E-98C4-2900935706FF}" srcId="{BF5437C1-5D1E-40D3-A4E3-CDAC5C851404}" destId="{7A9C8F40-CD8F-4920-A253-5FC0C0606B84}" srcOrd="0" destOrd="0" parTransId="{5C8F13AE-ED1C-4411-BE5C-91F941F7C2DB}" sibTransId="{A9597DB0-59A3-42A5-A3C1-228CE46FD156}"/>
    <dgm:cxn modelId="{FA6D02E1-2E09-4F14-AF84-CB879996DA69}" type="presOf" srcId="{7A9C8F40-CD8F-4920-A253-5FC0C0606B84}" destId="{394520CB-ABC0-4F09-8FF7-78B160DD09A1}" srcOrd="1" destOrd="0" presId="urn:microsoft.com/office/officeart/2005/8/layout/list1"/>
    <dgm:cxn modelId="{05AB76E6-5194-48FC-AF05-3E35056E6FC0}" type="presOf" srcId="{7A9C8F40-CD8F-4920-A253-5FC0C0606B84}" destId="{5F308F72-9BB9-4EE5-92C8-18DA84FBE776}" srcOrd="0" destOrd="0" presId="urn:microsoft.com/office/officeart/2005/8/layout/list1"/>
    <dgm:cxn modelId="{58502E7E-94C6-4FDA-BFB3-167B247DCF66}" srcId="{BF5437C1-5D1E-40D3-A4E3-CDAC5C851404}" destId="{D5BBC330-B6BE-43F5-90EB-1817C820AD00}" srcOrd="2" destOrd="0" parTransId="{CDE9FD08-80E8-4999-821E-3BD5385F613D}" sibTransId="{84F94862-4D32-4924-A1F2-921A73BA1962}"/>
    <dgm:cxn modelId="{B4F5971C-4107-4233-A6FF-20A3AE4BE81C}" type="presOf" srcId="{D5BBC330-B6BE-43F5-90EB-1817C820AD00}" destId="{5CA6371E-9E3F-43F7-A04C-5CD042AE2C76}" srcOrd="1" destOrd="0" presId="urn:microsoft.com/office/officeart/2005/8/layout/list1"/>
    <dgm:cxn modelId="{C6CD926C-315F-4BEE-BBDE-CD9E539A4BD7}" srcId="{BF5437C1-5D1E-40D3-A4E3-CDAC5C851404}" destId="{E7DB16C1-83F4-4976-ACA4-B55DBE2434AA}" srcOrd="1" destOrd="0" parTransId="{2F2B588A-A3CD-4E4E-BD36-74F16C1A6040}" sibTransId="{E09D16B7-DFA0-4058-B565-CCACD718519C}"/>
    <dgm:cxn modelId="{FF013FB2-36D7-493F-A253-D6A09638CAE5}" type="presParOf" srcId="{27C42FB0-0AA3-43DD-A751-51A78D72728F}" destId="{A6188FDD-7A4E-4C54-8544-BA1B955CD938}" srcOrd="0" destOrd="0" presId="urn:microsoft.com/office/officeart/2005/8/layout/list1"/>
    <dgm:cxn modelId="{F7683AB2-A015-45BF-BCD5-0C424263ED14}" type="presParOf" srcId="{A6188FDD-7A4E-4C54-8544-BA1B955CD938}" destId="{5F308F72-9BB9-4EE5-92C8-18DA84FBE776}" srcOrd="0" destOrd="0" presId="urn:microsoft.com/office/officeart/2005/8/layout/list1"/>
    <dgm:cxn modelId="{47FEF7E0-E86D-4780-B8A2-3661BC8A26B6}" type="presParOf" srcId="{A6188FDD-7A4E-4C54-8544-BA1B955CD938}" destId="{394520CB-ABC0-4F09-8FF7-78B160DD09A1}" srcOrd="1" destOrd="0" presId="urn:microsoft.com/office/officeart/2005/8/layout/list1"/>
    <dgm:cxn modelId="{F4DF47EA-6E72-4591-A179-AA355B2BC716}" type="presParOf" srcId="{27C42FB0-0AA3-43DD-A751-51A78D72728F}" destId="{BB71E890-3FEA-483C-A307-7006F67878A3}" srcOrd="1" destOrd="0" presId="urn:microsoft.com/office/officeart/2005/8/layout/list1"/>
    <dgm:cxn modelId="{4DFF49DE-D447-4FAF-83BF-370FD3C6A2E0}" type="presParOf" srcId="{27C42FB0-0AA3-43DD-A751-51A78D72728F}" destId="{F4FB6799-AC3E-47BE-9144-2E5FEC37A5CC}" srcOrd="2" destOrd="0" presId="urn:microsoft.com/office/officeart/2005/8/layout/list1"/>
    <dgm:cxn modelId="{89089DB6-77E6-421D-97D8-078EAF435841}" type="presParOf" srcId="{27C42FB0-0AA3-43DD-A751-51A78D72728F}" destId="{3EE4BC96-BA2B-4D5E-BF05-0F1FC12FC7BE}" srcOrd="3" destOrd="0" presId="urn:microsoft.com/office/officeart/2005/8/layout/list1"/>
    <dgm:cxn modelId="{B5ED984A-19E1-495C-AB5D-325B1C9E6A10}" type="presParOf" srcId="{27C42FB0-0AA3-43DD-A751-51A78D72728F}" destId="{7B433E8F-3417-45BD-9A4C-A108C9FC0122}" srcOrd="4" destOrd="0" presId="urn:microsoft.com/office/officeart/2005/8/layout/list1"/>
    <dgm:cxn modelId="{2BB09AE9-7465-4FEC-A697-CBC31F607BDC}" type="presParOf" srcId="{7B433E8F-3417-45BD-9A4C-A108C9FC0122}" destId="{75499E8E-C614-4C87-87D8-51EE66CBF207}" srcOrd="0" destOrd="0" presId="urn:microsoft.com/office/officeart/2005/8/layout/list1"/>
    <dgm:cxn modelId="{6B75799C-B7F1-453D-BD83-F7F7E0427EB1}" type="presParOf" srcId="{7B433E8F-3417-45BD-9A4C-A108C9FC0122}" destId="{A826C542-943C-473F-A911-A8EC40C9CAB2}" srcOrd="1" destOrd="0" presId="urn:microsoft.com/office/officeart/2005/8/layout/list1"/>
    <dgm:cxn modelId="{F116A6AA-9F8A-4AFF-AE27-CEA663A68660}" type="presParOf" srcId="{27C42FB0-0AA3-43DD-A751-51A78D72728F}" destId="{084AF352-C17E-4B04-89B7-14FD84ABE906}" srcOrd="5" destOrd="0" presId="urn:microsoft.com/office/officeart/2005/8/layout/list1"/>
    <dgm:cxn modelId="{D1F5180C-9B6C-4BB7-B93F-C3312133C5E8}" type="presParOf" srcId="{27C42FB0-0AA3-43DD-A751-51A78D72728F}" destId="{12992863-793C-407A-A063-B941E3C4DDBA}" srcOrd="6" destOrd="0" presId="urn:microsoft.com/office/officeart/2005/8/layout/list1"/>
    <dgm:cxn modelId="{889E30F7-3A06-45C3-A8ED-6379C373C22B}" type="presParOf" srcId="{27C42FB0-0AA3-43DD-A751-51A78D72728F}" destId="{09B20C86-3E36-43F5-9C64-F5350C7C9E29}" srcOrd="7" destOrd="0" presId="urn:microsoft.com/office/officeart/2005/8/layout/list1"/>
    <dgm:cxn modelId="{3D1A24F0-E626-41C7-8004-FD473CD01299}" type="presParOf" srcId="{27C42FB0-0AA3-43DD-A751-51A78D72728F}" destId="{70849243-9187-4E8E-AECF-589E2B5C4690}" srcOrd="8" destOrd="0" presId="urn:microsoft.com/office/officeart/2005/8/layout/list1"/>
    <dgm:cxn modelId="{116A13CF-A782-4F72-989B-E2CD4E05C9BB}" type="presParOf" srcId="{70849243-9187-4E8E-AECF-589E2B5C4690}" destId="{9EB69BBF-B746-4A91-AD30-57763D62DB79}" srcOrd="0" destOrd="0" presId="urn:microsoft.com/office/officeart/2005/8/layout/list1"/>
    <dgm:cxn modelId="{06A5FD29-050B-4DA6-9DBB-1C40D37C08BE}" type="presParOf" srcId="{70849243-9187-4E8E-AECF-589E2B5C4690}" destId="{5CA6371E-9E3F-43F7-A04C-5CD042AE2C76}" srcOrd="1" destOrd="0" presId="urn:microsoft.com/office/officeart/2005/8/layout/list1"/>
    <dgm:cxn modelId="{F43413D2-7956-4580-81B0-D86711043818}" type="presParOf" srcId="{27C42FB0-0AA3-43DD-A751-51A78D72728F}" destId="{A4FCC1DB-8591-48E0-88C3-B01C8839BC5E}" srcOrd="9" destOrd="0" presId="urn:microsoft.com/office/officeart/2005/8/layout/list1"/>
    <dgm:cxn modelId="{E7FD29A3-26C0-4EF4-A92D-48F38340A21B}" type="presParOf" srcId="{27C42FB0-0AA3-43DD-A751-51A78D72728F}" destId="{BF4C2771-E4BD-4991-BA8F-0A2A8877B651}" srcOrd="10" destOrd="0" presId="urn:microsoft.com/office/officeart/2005/8/layout/list1"/>
  </dgm:cxnLst>
  <dgm:bg>
    <a:solidFill>
      <a:srgbClr val="C00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B6799-AC3E-47BE-9144-2E5FEC37A5CC}">
      <dsp:nvSpPr>
        <dsp:cNvPr id="0" name=""/>
        <dsp:cNvSpPr/>
      </dsp:nvSpPr>
      <dsp:spPr>
        <a:xfrm>
          <a:off x="0" y="697736"/>
          <a:ext cx="11707090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520CB-ABC0-4F09-8FF7-78B160DD09A1}">
      <dsp:nvSpPr>
        <dsp:cNvPr id="0" name=""/>
        <dsp:cNvSpPr/>
      </dsp:nvSpPr>
      <dsp:spPr>
        <a:xfrm>
          <a:off x="585354" y="63056"/>
          <a:ext cx="8194963" cy="126936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750" tIns="0" rIns="30975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Современный Булгакову мир Москвы 30-х годов ХХ века</a:t>
          </a:r>
          <a:endParaRPr lang="ru-RU" sz="36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7319" y="125021"/>
        <a:ext cx="8071033" cy="1145430"/>
      </dsp:txXfrm>
    </dsp:sp>
    <dsp:sp modelId="{12992863-793C-407A-A063-B941E3C4DDBA}">
      <dsp:nvSpPr>
        <dsp:cNvPr id="0" name=""/>
        <dsp:cNvSpPr/>
      </dsp:nvSpPr>
      <dsp:spPr>
        <a:xfrm>
          <a:off x="0" y="2648217"/>
          <a:ext cx="11707090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6C542-943C-473F-A911-A8EC40C9CAB2}">
      <dsp:nvSpPr>
        <dsp:cNvPr id="0" name=""/>
        <dsp:cNvSpPr/>
      </dsp:nvSpPr>
      <dsp:spPr>
        <a:xfrm>
          <a:off x="585354" y="2013537"/>
          <a:ext cx="8174148" cy="126936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750" tIns="0" rIns="30975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Древний </a:t>
          </a:r>
          <a:r>
            <a:rPr lang="ru-RU" sz="36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Ершалаимский</a:t>
          </a:r>
          <a:r>
            <a:rPr lang="ru-RU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мир</a:t>
          </a:r>
          <a:endParaRPr lang="ru-RU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7319" y="2075502"/>
        <a:ext cx="8050218" cy="1145430"/>
      </dsp:txXfrm>
    </dsp:sp>
    <dsp:sp modelId="{BF4C2771-E4BD-4991-BA8F-0A2A8877B651}">
      <dsp:nvSpPr>
        <dsp:cNvPr id="0" name=""/>
        <dsp:cNvSpPr/>
      </dsp:nvSpPr>
      <dsp:spPr>
        <a:xfrm>
          <a:off x="0" y="4598697"/>
          <a:ext cx="11707090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6371E-9E3F-43F7-A04C-5CD042AE2C76}">
      <dsp:nvSpPr>
        <dsp:cNvPr id="0" name=""/>
        <dsp:cNvSpPr/>
      </dsp:nvSpPr>
      <dsp:spPr>
        <a:xfrm>
          <a:off x="585354" y="3964017"/>
          <a:ext cx="8194963" cy="126936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750" tIns="0" rIns="30975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Вечный, потусторонний мир</a:t>
          </a:r>
          <a:endParaRPr lang="ru-RU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7319" y="4025982"/>
        <a:ext cx="8071033" cy="1145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91FB-9139-4042-922F-0E7B109EC77F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9E7A-017F-4CDD-8B68-E9EA3FB0D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99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91FB-9139-4042-922F-0E7B109EC77F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9E7A-017F-4CDD-8B68-E9EA3FB0D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886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91FB-9139-4042-922F-0E7B109EC77F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9E7A-017F-4CDD-8B68-E9EA3FB0D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218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91FB-9139-4042-922F-0E7B109EC77F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9E7A-017F-4CDD-8B68-E9EA3FB0D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363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91FB-9139-4042-922F-0E7B109EC77F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9E7A-017F-4CDD-8B68-E9EA3FB0D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63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91FB-9139-4042-922F-0E7B109EC77F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9E7A-017F-4CDD-8B68-E9EA3FB0D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431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91FB-9139-4042-922F-0E7B109EC77F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9E7A-017F-4CDD-8B68-E9EA3FB0D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695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91FB-9139-4042-922F-0E7B109EC77F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9E7A-017F-4CDD-8B68-E9EA3FB0D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863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91FB-9139-4042-922F-0E7B109EC77F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9E7A-017F-4CDD-8B68-E9EA3FB0D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412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91FB-9139-4042-922F-0E7B109EC77F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9E7A-017F-4CDD-8B68-E9EA3FB0D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686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91FB-9139-4042-922F-0E7B109EC77F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9E7A-017F-4CDD-8B68-E9EA3FB0D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482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 isContent="1"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E91FB-9139-4042-922F-0E7B109EC77F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39E7A-017F-4CDD-8B68-E9EA3FB0D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9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000">
        <p14:prism isContent="1" isInverted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789709"/>
            <a:ext cx="11887200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15000"/>
              </a:lnSpc>
              <a:spcAft>
                <a:spcPts val="0"/>
              </a:spcAft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Роман Булгакова </a:t>
            </a:r>
            <a:endParaRPr lang="ru-RU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ctr">
              <a:lnSpc>
                <a:spcPct val="115000"/>
              </a:lnSpc>
              <a:spcAft>
                <a:spcPts val="0"/>
              </a:spcAft>
            </a:pP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 и Маргарита».</a:t>
            </a:r>
            <a:endParaRPr lang="ru-RU" sz="6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ctr">
              <a:lnSpc>
                <a:spcPct val="115000"/>
              </a:lnSpc>
              <a:spcAft>
                <a:spcPts val="0"/>
              </a:spcAft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История романа. </a:t>
            </a:r>
            <a:endParaRPr lang="ru-RU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ctr">
              <a:lnSpc>
                <a:spcPct val="115000"/>
              </a:lnSpc>
              <a:spcAft>
                <a:spcPts val="0"/>
              </a:spcAft>
            </a:pP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Жанр </a:t>
            </a: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композиция.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305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302836" cy="650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точки зрения композиции необычно и то, что герой, Мастер, появляется лишь в 13 главе («Явление героя»). Это одна из многих загадок Булгакова, к разрешению которых мы попытаемся приблизиться.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Булгаков сознательно, порой демонстративно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подчёркивает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автобиографичность образа Мастера. Обстановка травли, полное отрешение от литературной и общественной жизни, отсутствие средств к существованию, постоянное ожидание ареста, статьи-доносы, преданность и самоотверженность любимой женщины —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всё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пережили и сам Булгаков, и его герой. Судьба Мастера-Булгакова закономерна. В стране «победившего социализма» нет места свободе творчества, есть лишь запланированный «социальный заказ». Мастеру нет места в этом мире — ни как писателю, ни как мыслителю, ни как человеку. Булгаков ставит диагноз обществу, где определяют, является ли тот или иной человек писателем, по клочку картона.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158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691" y="0"/>
            <a:ext cx="119149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Сюжетные линии романа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015663"/>
            <a:ext cx="1219199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философская               любовная                 мистическая           сатирическая</a:t>
            </a:r>
          </a:p>
          <a:p>
            <a:pPr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Понтий Пилат            Мастер     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Воланд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его свита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москвичи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и                   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Иешуа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Маргарита</a:t>
            </a:r>
          </a:p>
          <a:p>
            <a:pPr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Связующее звено</a:t>
            </a:r>
          </a:p>
          <a:p>
            <a:pPr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Завязка романа-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сцена на Патриарших прудах: спор Берлиоза и Ивана Бездомного с незнакомцем о существовании Бога.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858982" y="1440873"/>
            <a:ext cx="484632" cy="97840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3990110" y="1440873"/>
            <a:ext cx="484632" cy="97840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7439892" y="1459023"/>
            <a:ext cx="484632" cy="97840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10418620" y="1542122"/>
            <a:ext cx="484632" cy="97840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32764" y="2244436"/>
            <a:ext cx="1399309" cy="56518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оланд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6331528" y="2809623"/>
            <a:ext cx="484632" cy="174852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85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235" y="-180108"/>
            <a:ext cx="117070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мира в романе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50624213"/>
              </p:ext>
            </p:extLst>
          </p:nvPr>
        </p:nvGraphicFramePr>
        <p:xfrm>
          <a:off x="263235" y="835555"/>
          <a:ext cx="11707091" cy="5745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5559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 соответствия в романе</a:t>
            </a:r>
          </a:p>
          <a:p>
            <a:pPr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- 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Иешуа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Берлиоз -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Каифа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Бездомный – Левий Матвей</a:t>
            </a:r>
          </a:p>
          <a:p>
            <a:pPr>
              <a:buNone/>
            </a:pP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Алоизий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Иуда</a:t>
            </a:r>
          </a:p>
          <a:p>
            <a:pPr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Переулки Арбата – Нижний Город</a:t>
            </a:r>
          </a:p>
          <a:p>
            <a:pPr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 «Грибоедов» - дворец Ирода Великого</a:t>
            </a:r>
          </a:p>
          <a:p>
            <a:pPr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 -  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Ершалаим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обоими городами сгущается Тьма и надвигается гроза</a:t>
            </a:r>
          </a:p>
        </p:txBody>
      </p:sp>
    </p:spTree>
    <p:extLst>
      <p:ext uri="{BB962C8B-B14F-4D97-AF65-F5344CB8AC3E}">
        <p14:creationId xmlns:p14="http://schemas.microsoft.com/office/powerpoint/2010/main" val="1169090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256" y="0"/>
            <a:ext cx="119149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Афоризмы в  романе 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302327"/>
            <a:ext cx="117763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Рукописи не горят!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будет дано по его вере.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– самая упрямая вещь в мире.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Тот, кто любит, должен разделять участь того, кого он любит.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страшный человеческий порок – трусость.  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922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31273"/>
            <a:ext cx="11970327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15000"/>
              </a:lnSpc>
              <a:spcAft>
                <a:spcPts val="0"/>
              </a:spcAft>
            </a:pPr>
            <a:r>
              <a:rPr lang="ru-RU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 урока:</a:t>
            </a:r>
            <a:r>
              <a:rPr lang="ru-RU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рассказать о значении романа, его судьбе; показать особенности жанра и композиции.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174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010400" cy="710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Роман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«Мастер и Маргарита»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главный в творчестве Булгакова. Он писал его с 1928 по 1940 год, до самой смерти, сделал 8(!) редакций, и существует проблема, какую же редакцию считать окончательной. Это «закатный» роман, заплачено за него жизнью автора. В сороковые годы, по понятным причинам, он не мог быть напечатан.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babadu.ru/upload/iblock/784/master_i_margarita_oblozhka_russkaya_klassi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0"/>
            <a:ext cx="4438650" cy="696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711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255" y="581891"/>
            <a:ext cx="11817927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Появление романа в журнале «Москва» (№ 11 за 1966 и № 1 за 1967 год), даже в урезанном виде, произвело ошеломляющее действие на читателей и поставило в тупик критиков. Им предстояло оценить не что совершенно необычное, не имевшее аналогов в современной советской литературе ни по постановке проблем, ни по характеру их решения, ни по образам персонажей, ни по стилю. Активно издавать Булгакова, изучать его творчество начали лишь в восьмидесятые годы ХХ века. Роман вызывал и вызывает острую полемику, различные гипотезы, трактовки. До сих пор он приносит сюрпризы и удивляет своей неисчерпаемостью.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«Мастер и Маргарита» не укладывается в традиционные, привычные схемы.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1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5018" y="0"/>
            <a:ext cx="11055927" cy="1086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15000"/>
              </a:lnSpc>
              <a:spcAft>
                <a:spcPts val="0"/>
              </a:spcAft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Жанр </a:t>
            </a: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романа.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8545" y="3966129"/>
            <a:ext cx="118733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Можно назвать его и бытовым (воспроизведены картины московского быта двадцатых-тридцатых годов), и фантастическим, и философским, и автобиографическим, и любовно-лирическим, и сатирическим. Роман 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многожанров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и многопланов.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Всё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тесно переплетено, как в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жизни.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8545" y="1288473"/>
            <a:ext cx="118733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«Мастере и Маргарите» «соединились весьма органично едва ли не  все   существующие в мире жанры и литературные направления»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Б.В.Соколов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Роман – миф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Философский роман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Роман – мистерия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(связано с божественным)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474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545" y="0"/>
            <a:ext cx="11956473" cy="987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Необычна и композиция романа.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138545" y="2660071"/>
            <a:ext cx="4308764" cy="2286002"/>
          </a:xfrm>
          <a:prstGeom prst="curvedRightArrow">
            <a:avLst>
              <a:gd name="adj1" fmla="val 25000"/>
              <a:gd name="adj2" fmla="val 49199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7329055" y="2757055"/>
            <a:ext cx="4765963" cy="2189018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528" y="987450"/>
            <a:ext cx="1185949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Это «роман в романе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» - 32 главы. </a:t>
            </a:r>
          </a:p>
          <a:p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Судьба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самого Булгакова отражается в судьбе Мастера, судьба Мастера — в судьбе его героя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Иешуа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пласта времени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библейское                                           современное Булгакову</a:t>
            </a:r>
          </a:p>
          <a:p>
            <a:pPr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годы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века новой эры                                30 годы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хх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</a:t>
            </a:r>
          </a:p>
          <a:p>
            <a:pPr>
              <a:buNone/>
            </a:pPr>
            <a:r>
              <a:rPr lang="ru-RU" sz="4400" dirty="0" smtClean="0"/>
              <a:t>    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 происходят перед Пасхой</a:t>
            </a:r>
          </a:p>
          <a:p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Ряд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отражений создает впечатление перспективы, уходящей в глубь исторического времени, в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вечность.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5200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Какое время охватывают события романа?</a:t>
            </a:r>
            <a:endParaRPr lang="ru-R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8545" y="900545"/>
            <a:ext cx="11887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Московские события со времени встречи и спора Берлиоза и Бездомного с иностранцем и до того, как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Воланд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со своей свитой вместе с Мастером и его возлюбленной покидают город,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происходят всего за четыре дня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. За это короткое время происходит множество событий: и фантастических, и трагических, и комических. Герои романа раскрываются с неожиданной стороны, в каждом проявляется то, что было неявным. Шайка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Воланда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как бы провоцирует людей на поступки, обнажает их сущность (иногда обнажает в прямом смысле, как это случилось в 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Варьете.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65303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1999" cy="3874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Евангельские главы, действие которых происходит в течение одного дня, переносят нас почти на две тысячи лет назад, в мир, который не ушел безвозвратно, а существует параллельно с современным. И уж, конечно, он более реален. Реалистичность достигается, прежде всего, особым способом рассказа.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836" y="5015345"/>
            <a:ext cx="12081163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Кто является повествователем истории Понтия Пилата и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Иешуа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772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История эта </a:t>
            </a: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даётся 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нескольких точек зрения, что </a:t>
            </a: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придаёт 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достоверность происходящему. Глава 2 </a:t>
            </a: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«Понтий Пилат» 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рассказана атеистам Берлиозу и Бездомному </a:t>
            </a:r>
            <a:r>
              <a:rPr lang="ru-RU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Воландом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События главы 16 «Казнь» Иван Бездомный увидел во сне, в сумасшедшем доме. В главе 19 Азазелло приводит недоверчивой Маргарите отрывок из рукописи Мастера: </a:t>
            </a:r>
            <a:r>
              <a:rPr lang="ru-RU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«Тьма, пришедшая со Средиземного моря, накрыла ненавидимый прокуратором город...». 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главе 25 «Как прокуратор пытался спасти Иуду из </a:t>
            </a:r>
            <a:r>
              <a:rPr lang="ru-RU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Кириафа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Маргарита читает воскресшие рукописи в подвале Мастера, продолжает чтение (глава 26 «Погребение» и заканчивает его уже в начале 27 главы. Объективность происходящего </a:t>
            </a: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подчёркивается 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скрепами — повторяющимися предложениями, завершающими одну главу и начинающими следующую.)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03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944</Words>
  <Application>Microsoft Office PowerPoint</Application>
  <PresentationFormat>Широкоэкранный</PresentationFormat>
  <Paragraphs>66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Виктория</cp:lastModifiedBy>
  <cp:revision>7</cp:revision>
  <dcterms:created xsi:type="dcterms:W3CDTF">2018-01-09T07:34:29Z</dcterms:created>
  <dcterms:modified xsi:type="dcterms:W3CDTF">2018-01-09T08:33:48Z</dcterms:modified>
</cp:coreProperties>
</file>